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3"/>
  </p:handoutMasterIdLst>
  <p:sldIdLst>
    <p:sldId id="263" r:id="rId2"/>
    <p:sldId id="264" r:id="rId3"/>
    <p:sldId id="257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6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33B"/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media/image5.wmf>
</file>

<file path=ppt/media/image6.wmf>
</file>

<file path=ppt/media/image7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二维数据及其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4.2</a:t>
            </a: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2019/11/3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二维数据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82641" y="919612"/>
            <a:ext cx="10490119" cy="967021"/>
            <a:chOff x="679946" y="950401"/>
            <a:chExt cx="10490119" cy="96702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960774" y="999472"/>
              <a:ext cx="90187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）二维数组元素访问方法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780387" y="2111379"/>
            <a:ext cx="689121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访问二维数组中某个元素的形式为：</a:t>
            </a:r>
          </a:p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&gt;[&lt;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行下标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&gt;][&lt;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列下标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&gt;]</a:t>
            </a:r>
          </a:p>
          <a:p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1870405" y="1661181"/>
            <a:ext cx="8803279" cy="4726258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B3F0C2BE-1748-4871-931F-9B884D99EE20}"/>
              </a:ext>
            </a:extLst>
          </p:cNvPr>
          <p:cNvSpPr/>
          <p:nvPr/>
        </p:nvSpPr>
        <p:spPr>
          <a:xfrm>
            <a:off x="2780386" y="3000714"/>
            <a:ext cx="689121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EE833B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提示：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对于行数为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、列数为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的二维数组，其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行下标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取值范围为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0~M-1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列下标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取值范围为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0~N-1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1173D94B-0C72-4981-892F-3654855F3534}"/>
              </a:ext>
            </a:extLst>
          </p:cNvPr>
          <p:cNvSpPr/>
          <p:nvPr/>
        </p:nvSpPr>
        <p:spPr>
          <a:xfrm>
            <a:off x="2780386" y="4516798"/>
            <a:ext cx="67750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例如，对于上述定义并初始化的二维数组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score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，可以按如下方式访问其中的某个元素：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192B0917-41D7-46DE-8947-0ED5CB4701FF}"/>
              </a:ext>
            </a:extLst>
          </p:cNvPr>
          <p:cNvSpPr/>
          <p:nvPr/>
        </p:nvSpPr>
        <p:spPr>
          <a:xfrm>
            <a:off x="2879701" y="515827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&lt;&lt;score[0][2];	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3DAD6E0A-2F09-48F6-A146-6D2656E24992}"/>
              </a:ext>
            </a:extLst>
          </p:cNvPr>
          <p:cNvSpPr/>
          <p:nvPr/>
        </p:nvSpPr>
        <p:spPr>
          <a:xfrm>
            <a:off x="2879701" y="5509757"/>
            <a:ext cx="2031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score[1][1] = 88;	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34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  <p:bldP spid="3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596188" y="1028580"/>
            <a:ext cx="11127964" cy="1188350"/>
            <a:chOff x="721721" y="943242"/>
            <a:chExt cx="9122447" cy="974181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9" y="984583"/>
              <a:ext cx="901064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917855" y="774412"/>
              <a:ext cx="974178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721721" y="1215868"/>
              <a:ext cx="1187764" cy="428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8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80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38572"/>
              <a:ext cx="7698815" cy="8326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根据前面给出的算法，编写程序，定义二维数组存储待处理的二维数据、定义一维数组存储处理后得到的一维数据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——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总分，用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</a:t>
              </a:r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for</a:t>
              </a: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语句实现求每名学生总成绩的问题。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9691354" y="950402"/>
              <a:ext cx="152814" cy="165397"/>
              <a:chOff x="4855516" y="1023324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5516" y="102870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06534" y="102332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9683270" y="1758317"/>
              <a:ext cx="152814" cy="165397"/>
              <a:chOff x="6186412" y="2354598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2" y="235460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2354598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858471" y="2282785"/>
            <a:ext cx="689121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score[][3] = {{90, 95, 85}, {97, 89, 83}};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total[2],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;		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0;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 2;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		 total[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]=score[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][0]+score[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][1]+score[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][2];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0;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&lt;2;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&lt;&lt; i+1 &lt;&lt;"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名学生的总成绩为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          		       &lt;&lt; total[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2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2229731" y="2286803"/>
            <a:ext cx="7838607" cy="4571196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例如，设乙班共有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名学生、期末考试共考核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门课程，要分别统计乙班每名学生在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门课程上的总成绩。待处理的原始数据中包含了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门课程上的考试成绩（即共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M×N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个成绩），处理结果中包含了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名学生的总成绩，原始数据和处理结果中都涉及多记录数据的存储问题。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030183" cy="461665"/>
            <a:chOff x="515938" y="1091211"/>
            <a:chExt cx="403018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5646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二维数据问题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49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030183" cy="461665"/>
            <a:chOff x="515938" y="1091211"/>
            <a:chExt cx="403018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5646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二维数据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2B6380F4-4C6E-468D-891A-828E2B3771E4}"/>
              </a:ext>
            </a:extLst>
          </p:cNvPr>
          <p:cNvGrpSpPr/>
          <p:nvPr/>
        </p:nvGrpSpPr>
        <p:grpSpPr>
          <a:xfrm>
            <a:off x="1398467" y="1656269"/>
            <a:ext cx="9210177" cy="1835479"/>
            <a:chOff x="1398467" y="1656269"/>
            <a:chExt cx="9210177" cy="183547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B236A77D-E49D-488B-BBC4-787894FC8936}"/>
                </a:ext>
              </a:extLst>
            </p:cNvPr>
            <p:cNvSpPr txBox="1"/>
            <p:nvPr/>
          </p:nvSpPr>
          <p:spPr>
            <a:xfrm>
              <a:off x="1673594" y="1969743"/>
              <a:ext cx="8844812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二维数据是指数据元素的值由</a:t>
              </a:r>
              <a:r>
                <a:rPr lang="zh-CN" altLang="en-US" sz="24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两个</a:t>
              </a:r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因素共同确定。</a:t>
              </a:r>
              <a:endPara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二维数据可以看作是由多个一维数据组成。</a:t>
              </a: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xmlns="" id="{9B1A0D9C-898E-48FB-9088-D18CE40B2F58}"/>
                </a:ext>
              </a:extLst>
            </p:cNvPr>
            <p:cNvGrpSpPr/>
            <p:nvPr/>
          </p:nvGrpSpPr>
          <p:grpSpPr>
            <a:xfrm rot="10800000" flipH="1">
              <a:off x="1398467" y="1656269"/>
              <a:ext cx="9210177" cy="1835479"/>
              <a:chOff x="850263" y="3291983"/>
              <a:chExt cx="13416557" cy="2771235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xmlns="" id="{247DD11F-40D7-4ACD-8E9E-1128CF58B8D9}"/>
                  </a:ext>
                </a:extLst>
              </p:cNvPr>
              <p:cNvGrpSpPr/>
              <p:nvPr/>
            </p:nvGrpSpPr>
            <p:grpSpPr>
              <a:xfrm>
                <a:off x="850263" y="3291983"/>
                <a:ext cx="13416557" cy="2771235"/>
                <a:chOff x="850263" y="3291983"/>
                <a:chExt cx="13416557" cy="2771235"/>
              </a:xfrm>
            </p:grpSpPr>
            <p:sp>
              <p:nvSpPr>
                <p:cNvPr id="27" name="任意多边形 3">
                  <a:extLst>
                    <a:ext uri="{FF2B5EF4-FFF2-40B4-BE49-F238E27FC236}">
                      <a16:creationId xmlns:a16="http://schemas.microsoft.com/office/drawing/2014/main" xmlns="" id="{B6759EC5-1C39-4DEB-AA19-B8FE06056A2F}"/>
                    </a:ext>
                  </a:extLst>
                </p:cNvPr>
                <p:cNvSpPr/>
                <p:nvPr/>
              </p:nvSpPr>
              <p:spPr>
                <a:xfrm>
                  <a:off x="850263" y="3291983"/>
                  <a:ext cx="13416557" cy="2771235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28" name="组合 27">
                  <a:extLst>
                    <a:ext uri="{FF2B5EF4-FFF2-40B4-BE49-F238E27FC236}">
                      <a16:creationId xmlns:a16="http://schemas.microsoft.com/office/drawing/2014/main" xmlns="" id="{D0CAE622-951A-4DCF-88BB-05D7FB1D748A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3391684"/>
                  <a:ext cx="1573213" cy="303301"/>
                  <a:chOff x="6149102" y="3390997"/>
                  <a:chExt cx="1547286" cy="303301"/>
                </a:xfrm>
              </p:grpSpPr>
              <p:sp>
                <p:nvSpPr>
                  <p:cNvPr id="29" name="平行四边形 28">
                    <a:extLst>
                      <a:ext uri="{FF2B5EF4-FFF2-40B4-BE49-F238E27FC236}">
                        <a16:creationId xmlns:a16="http://schemas.microsoft.com/office/drawing/2014/main" xmlns="" id="{388F8429-A170-429A-8976-02783A63F1C2}"/>
                      </a:ext>
                    </a:extLst>
                  </p:cNvPr>
                  <p:cNvSpPr/>
                  <p:nvPr/>
                </p:nvSpPr>
                <p:spPr>
                  <a:xfrm>
                    <a:off x="7105480" y="3390997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30" name="平行四边形 29">
                    <a:extLst>
                      <a:ext uri="{FF2B5EF4-FFF2-40B4-BE49-F238E27FC236}">
                        <a16:creationId xmlns:a16="http://schemas.microsoft.com/office/drawing/2014/main" xmlns="" id="{E34A4DEB-E82F-40AA-A193-EDA628EBDF1A}"/>
                      </a:ext>
                    </a:extLst>
                  </p:cNvPr>
                  <p:cNvSpPr/>
                  <p:nvPr/>
                </p:nvSpPr>
                <p:spPr>
                  <a:xfrm>
                    <a:off x="6633990" y="3390997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31" name="平行四边形 30">
                    <a:extLst>
                      <a:ext uri="{FF2B5EF4-FFF2-40B4-BE49-F238E27FC236}">
                        <a16:creationId xmlns:a16="http://schemas.microsoft.com/office/drawing/2014/main" xmlns="" id="{B28DC9DF-931D-443E-AF67-45324DF8D24E}"/>
                      </a:ext>
                    </a:extLst>
                  </p:cNvPr>
                  <p:cNvSpPr/>
                  <p:nvPr/>
                </p:nvSpPr>
                <p:spPr>
                  <a:xfrm>
                    <a:off x="6149102" y="3390997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xmlns="" id="{034C073A-45D5-46DB-A924-50411BDABF81}"/>
                  </a:ext>
                </a:extLst>
              </p:cNvPr>
              <p:cNvSpPr/>
              <p:nvPr/>
            </p:nvSpPr>
            <p:spPr>
              <a:xfrm>
                <a:off x="1787177" y="3392373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xmlns="" id="{87259167-02CF-4591-9FCE-EDD9CE307BCE}"/>
                  </a:ext>
                </a:extLst>
              </p:cNvPr>
              <p:cNvSpPr/>
              <p:nvPr/>
            </p:nvSpPr>
            <p:spPr>
              <a:xfrm>
                <a:off x="2272064" y="3392373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26" name="平行四边形 25">
                <a:extLst>
                  <a:ext uri="{FF2B5EF4-FFF2-40B4-BE49-F238E27FC236}">
                    <a16:creationId xmlns:a16="http://schemas.microsoft.com/office/drawing/2014/main" xmlns="" id="{5C7F3AF0-EBE1-474D-BA45-28355B3C9F13}"/>
                  </a:ext>
                </a:extLst>
              </p:cNvPr>
              <p:cNvSpPr/>
              <p:nvPr/>
            </p:nvSpPr>
            <p:spPr>
              <a:xfrm>
                <a:off x="2743553" y="3392373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6E114120-FEF1-4110-A298-A3E183F24589}"/>
              </a:ext>
            </a:extLst>
          </p:cNvPr>
          <p:cNvGrpSpPr/>
          <p:nvPr/>
        </p:nvGrpSpPr>
        <p:grpSpPr>
          <a:xfrm>
            <a:off x="2244460" y="3805224"/>
            <a:ext cx="7242167" cy="2466683"/>
            <a:chOff x="2669584" y="3895808"/>
            <a:chExt cx="7242167" cy="2466683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E59BB5FF-89AE-4836-B63B-8397B668B672}"/>
                </a:ext>
              </a:extLst>
            </p:cNvPr>
            <p:cNvGrpSpPr/>
            <p:nvPr/>
          </p:nvGrpSpPr>
          <p:grpSpPr>
            <a:xfrm>
              <a:off x="2669584" y="3895808"/>
              <a:ext cx="6829686" cy="2406290"/>
              <a:chOff x="2875806" y="6554447"/>
              <a:chExt cx="6829686" cy="2406290"/>
            </a:xfrm>
          </p:grpSpPr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xmlns="" id="{C48AE6C1-F1E4-4268-BE63-31B86EE45410}"/>
                  </a:ext>
                </a:extLst>
              </p:cNvPr>
              <p:cNvSpPr txBox="1"/>
              <p:nvPr/>
            </p:nvSpPr>
            <p:spPr>
              <a:xfrm>
                <a:off x="4363899" y="6554447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语文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xmlns="" id="{257244E0-C770-4E97-9909-78DA4F6795A3}"/>
                  </a:ext>
                </a:extLst>
              </p:cNvPr>
              <p:cNvSpPr txBox="1"/>
              <p:nvPr/>
            </p:nvSpPr>
            <p:spPr>
              <a:xfrm>
                <a:off x="6590581" y="6554447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数学</a:t>
                </a:r>
              </a:p>
            </p:txBody>
          </p:sp>
          <p:sp>
            <p:nvSpPr>
              <p:cNvPr id="43" name="文本框 42">
                <a:extLst>
                  <a:ext uri="{FF2B5EF4-FFF2-40B4-BE49-F238E27FC236}">
                    <a16:creationId xmlns:a16="http://schemas.microsoft.com/office/drawing/2014/main" xmlns="" id="{84105C33-F3B8-49B5-A539-3E5F1B737016}"/>
                  </a:ext>
                </a:extLst>
              </p:cNvPr>
              <p:cNvSpPr txBox="1"/>
              <p:nvPr/>
            </p:nvSpPr>
            <p:spPr>
              <a:xfrm>
                <a:off x="8741277" y="6554447"/>
                <a:ext cx="6463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英语</a:t>
                </a:r>
              </a:p>
            </p:txBody>
          </p: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xmlns="" id="{5C4FEE98-3C89-4AB3-8470-B257B7495EB1}"/>
                  </a:ext>
                </a:extLst>
              </p:cNvPr>
              <p:cNvSpPr txBox="1"/>
              <p:nvPr/>
            </p:nvSpPr>
            <p:spPr>
              <a:xfrm>
                <a:off x="2875806" y="7054328"/>
                <a:ext cx="7809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学生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5" name="文本框 44">
                <a:extLst>
                  <a:ext uri="{FF2B5EF4-FFF2-40B4-BE49-F238E27FC236}">
                    <a16:creationId xmlns:a16="http://schemas.microsoft.com/office/drawing/2014/main" xmlns="" id="{CCC67312-2D88-47E1-A971-C39D80669555}"/>
                  </a:ext>
                </a:extLst>
              </p:cNvPr>
              <p:cNvSpPr txBox="1"/>
              <p:nvPr/>
            </p:nvSpPr>
            <p:spPr>
              <a:xfrm>
                <a:off x="2875806" y="7595062"/>
                <a:ext cx="78098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学生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3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xmlns="" id="{EABDFB7F-837D-41BF-AB13-88557AD163CF}"/>
                  </a:ext>
                </a:extLst>
              </p:cNvPr>
              <p:cNvSpPr txBox="1"/>
              <p:nvPr/>
            </p:nvSpPr>
            <p:spPr>
              <a:xfrm>
                <a:off x="2875806" y="8056096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xmlns="" id="{676883A2-7F02-479A-B55D-B22EDD60A790}"/>
                  </a:ext>
                </a:extLst>
              </p:cNvPr>
              <p:cNvSpPr txBox="1"/>
              <p:nvPr/>
            </p:nvSpPr>
            <p:spPr>
              <a:xfrm>
                <a:off x="2875806" y="8591405"/>
                <a:ext cx="87235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学生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xmlns="" id="{661D7D71-7F86-4A0B-BFC1-5083EA20607C}"/>
                  </a:ext>
                </a:extLst>
              </p:cNvPr>
              <p:cNvSpPr txBox="1"/>
              <p:nvPr/>
            </p:nvSpPr>
            <p:spPr>
              <a:xfrm>
                <a:off x="4363899" y="7002487"/>
                <a:ext cx="86857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11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xmlns="" id="{4DEAB1AA-6C23-40EF-80BC-230EC79C28DE}"/>
                  </a:ext>
                </a:extLst>
              </p:cNvPr>
              <p:cNvSpPr txBox="1"/>
              <p:nvPr/>
            </p:nvSpPr>
            <p:spPr>
              <a:xfrm>
                <a:off x="6502887" y="7002487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12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xmlns="" id="{47C89AB1-C3EB-43DB-AD7A-26355E50FF89}"/>
                  </a:ext>
                </a:extLst>
              </p:cNvPr>
              <p:cNvSpPr txBox="1"/>
              <p:nvPr/>
            </p:nvSpPr>
            <p:spPr>
              <a:xfrm>
                <a:off x="8729494" y="7002487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13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xmlns="" id="{09FCF182-1693-4748-BC76-E0B39063A1BA}"/>
                  </a:ext>
                </a:extLst>
              </p:cNvPr>
              <p:cNvSpPr txBox="1"/>
              <p:nvPr/>
            </p:nvSpPr>
            <p:spPr>
              <a:xfrm>
                <a:off x="8729494" y="7555576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23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文本框 51">
                <a:extLst>
                  <a:ext uri="{FF2B5EF4-FFF2-40B4-BE49-F238E27FC236}">
                    <a16:creationId xmlns:a16="http://schemas.microsoft.com/office/drawing/2014/main" xmlns="" id="{CFCCF16E-6EAF-4F89-8B9D-1A6E34CCE565}"/>
                  </a:ext>
                </a:extLst>
              </p:cNvPr>
              <p:cNvSpPr txBox="1"/>
              <p:nvPr/>
            </p:nvSpPr>
            <p:spPr>
              <a:xfrm>
                <a:off x="6502887" y="7541607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22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文本框 52">
                <a:extLst>
                  <a:ext uri="{FF2B5EF4-FFF2-40B4-BE49-F238E27FC236}">
                    <a16:creationId xmlns:a16="http://schemas.microsoft.com/office/drawing/2014/main" xmlns="" id="{7D41A65F-560A-44CD-BDA2-5EE8260F7B67}"/>
                  </a:ext>
                </a:extLst>
              </p:cNvPr>
              <p:cNvSpPr txBox="1"/>
              <p:nvPr/>
            </p:nvSpPr>
            <p:spPr>
              <a:xfrm>
                <a:off x="4363899" y="7546477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21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xmlns="" id="{EE81CBD6-8A3D-4626-BB91-0F65CDFA5F7C}"/>
                  </a:ext>
                </a:extLst>
              </p:cNvPr>
              <p:cNvSpPr txBox="1"/>
              <p:nvPr/>
            </p:nvSpPr>
            <p:spPr>
              <a:xfrm>
                <a:off x="4363899" y="8570929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M1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文本框 54">
                <a:extLst>
                  <a:ext uri="{FF2B5EF4-FFF2-40B4-BE49-F238E27FC236}">
                    <a16:creationId xmlns:a16="http://schemas.microsoft.com/office/drawing/2014/main" xmlns="" id="{2447274F-B8A7-46F1-A2A8-788F9CAE7E25}"/>
                  </a:ext>
                </a:extLst>
              </p:cNvPr>
              <p:cNvSpPr txBox="1"/>
              <p:nvPr/>
            </p:nvSpPr>
            <p:spPr>
              <a:xfrm>
                <a:off x="6543510" y="8570929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M2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xmlns="" id="{C27B0F02-D9DD-4240-8E5E-58219F6ABAB9}"/>
                  </a:ext>
                </a:extLst>
              </p:cNvPr>
              <p:cNvSpPr txBox="1"/>
              <p:nvPr/>
            </p:nvSpPr>
            <p:spPr>
              <a:xfrm>
                <a:off x="8738561" y="8570929"/>
                <a:ext cx="9669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成绩</a:t>
                </a:r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M3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文本框 56">
                <a:extLst>
                  <a:ext uri="{FF2B5EF4-FFF2-40B4-BE49-F238E27FC236}">
                    <a16:creationId xmlns:a16="http://schemas.microsoft.com/office/drawing/2014/main" xmlns="" id="{09FCF182-1693-4748-BC76-E0B39063A1BA}"/>
                  </a:ext>
                </a:extLst>
              </p:cNvPr>
              <p:cNvSpPr txBox="1"/>
              <p:nvPr/>
            </p:nvSpPr>
            <p:spPr>
              <a:xfrm>
                <a:off x="8945212" y="804274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…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xmlns="" id="{09FCF182-1693-4748-BC76-E0B39063A1BA}"/>
                  </a:ext>
                </a:extLst>
              </p:cNvPr>
              <p:cNvSpPr txBox="1"/>
              <p:nvPr/>
            </p:nvSpPr>
            <p:spPr>
              <a:xfrm>
                <a:off x="6752824" y="8029955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…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xmlns="" id="{09FCF182-1693-4748-BC76-E0B39063A1BA}"/>
                  </a:ext>
                </a:extLst>
              </p:cNvPr>
              <p:cNvSpPr txBox="1"/>
              <p:nvPr/>
            </p:nvSpPr>
            <p:spPr>
              <a:xfrm>
                <a:off x="4589562" y="8016763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…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xmlns="" id="{09FCF182-1693-4748-BC76-E0B39063A1BA}"/>
                  </a:ext>
                </a:extLst>
              </p:cNvPr>
              <p:cNvSpPr txBox="1"/>
              <p:nvPr/>
            </p:nvSpPr>
            <p:spPr>
              <a:xfrm>
                <a:off x="2992742" y="8003969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…</a:t>
                </a:r>
                <a:endParaRPr lang="zh-CN" altLang="en-US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xmlns="" id="{6759BCAB-57EF-4F26-858C-01DB4E8C0DD8}"/>
                </a:ext>
              </a:extLst>
            </p:cNvPr>
            <p:cNvSpPr/>
            <p:nvPr/>
          </p:nvSpPr>
          <p:spPr>
            <a:xfrm>
              <a:off x="3597215" y="4266272"/>
              <a:ext cx="6314536" cy="2096219"/>
            </a:xfrm>
            <a:prstGeom prst="rect">
              <a:avLst/>
            </a:pr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任意多边形: 形状 14">
              <a:extLst>
                <a:ext uri="{FF2B5EF4-FFF2-40B4-BE49-F238E27FC236}">
                  <a16:creationId xmlns:a16="http://schemas.microsoft.com/office/drawing/2014/main" xmlns="" id="{A085A9EF-722A-4502-9F59-F92339065134}"/>
                </a:ext>
              </a:extLst>
            </p:cNvPr>
            <p:cNvSpPr/>
            <p:nvPr/>
          </p:nvSpPr>
          <p:spPr>
            <a:xfrm>
              <a:off x="5693434" y="4266272"/>
              <a:ext cx="0" cy="2078966"/>
            </a:xfrm>
            <a:custGeom>
              <a:avLst/>
              <a:gdLst>
                <a:gd name="connsiteX0" fmla="*/ 0 w 0"/>
                <a:gd name="connsiteY0" fmla="*/ 0 h 2078966"/>
                <a:gd name="connsiteX1" fmla="*/ 0 w 0"/>
                <a:gd name="connsiteY1" fmla="*/ 2078966 h 207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2078966">
                  <a:moveTo>
                    <a:pt x="0" y="0"/>
                  </a:moveTo>
                  <a:lnTo>
                    <a:pt x="0" y="2078966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任意多边形: 形状 34">
              <a:extLst>
                <a:ext uri="{FF2B5EF4-FFF2-40B4-BE49-F238E27FC236}">
                  <a16:creationId xmlns:a16="http://schemas.microsoft.com/office/drawing/2014/main" xmlns="" id="{37B78F51-6F69-49AB-BB58-B44211C5FB41}"/>
                </a:ext>
              </a:extLst>
            </p:cNvPr>
            <p:cNvSpPr/>
            <p:nvPr/>
          </p:nvSpPr>
          <p:spPr>
            <a:xfrm>
              <a:off x="7936302" y="4266272"/>
              <a:ext cx="0" cy="2078966"/>
            </a:xfrm>
            <a:custGeom>
              <a:avLst/>
              <a:gdLst>
                <a:gd name="connsiteX0" fmla="*/ 0 w 0"/>
                <a:gd name="connsiteY0" fmla="*/ 0 h 2078966"/>
                <a:gd name="connsiteX1" fmla="*/ 0 w 0"/>
                <a:gd name="connsiteY1" fmla="*/ 2078966 h 2078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2078966">
                  <a:moveTo>
                    <a:pt x="0" y="0"/>
                  </a:moveTo>
                  <a:lnTo>
                    <a:pt x="0" y="2078966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任意多边形: 形状 15">
              <a:extLst>
                <a:ext uri="{FF2B5EF4-FFF2-40B4-BE49-F238E27FC236}">
                  <a16:creationId xmlns:a16="http://schemas.microsoft.com/office/drawing/2014/main" xmlns="" id="{673495D5-0B9C-4384-9C07-C0099C9DD6B3}"/>
                </a:ext>
              </a:extLst>
            </p:cNvPr>
            <p:cNvSpPr/>
            <p:nvPr/>
          </p:nvSpPr>
          <p:spPr>
            <a:xfrm>
              <a:off x="3588589" y="4792483"/>
              <a:ext cx="6314536" cy="0"/>
            </a:xfrm>
            <a:custGeom>
              <a:avLst/>
              <a:gdLst>
                <a:gd name="connsiteX0" fmla="*/ 0 w 6314536"/>
                <a:gd name="connsiteY0" fmla="*/ 0 h 0"/>
                <a:gd name="connsiteX1" fmla="*/ 6314536 w 6314536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14536">
                  <a:moveTo>
                    <a:pt x="0" y="0"/>
                  </a:moveTo>
                  <a:lnTo>
                    <a:pt x="631453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任意多边形: 形状 35">
              <a:extLst>
                <a:ext uri="{FF2B5EF4-FFF2-40B4-BE49-F238E27FC236}">
                  <a16:creationId xmlns:a16="http://schemas.microsoft.com/office/drawing/2014/main" xmlns="" id="{F1FF91D5-BB0F-4172-A025-AF73CD9E2EF3}"/>
                </a:ext>
              </a:extLst>
            </p:cNvPr>
            <p:cNvSpPr/>
            <p:nvPr/>
          </p:nvSpPr>
          <p:spPr>
            <a:xfrm>
              <a:off x="3588589" y="5356996"/>
              <a:ext cx="6314536" cy="0"/>
            </a:xfrm>
            <a:custGeom>
              <a:avLst/>
              <a:gdLst>
                <a:gd name="connsiteX0" fmla="*/ 0 w 6314536"/>
                <a:gd name="connsiteY0" fmla="*/ 0 h 0"/>
                <a:gd name="connsiteX1" fmla="*/ 6314536 w 6314536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14536">
                  <a:moveTo>
                    <a:pt x="0" y="0"/>
                  </a:moveTo>
                  <a:lnTo>
                    <a:pt x="631453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任意多边形: 形状 38">
              <a:extLst>
                <a:ext uri="{FF2B5EF4-FFF2-40B4-BE49-F238E27FC236}">
                  <a16:creationId xmlns:a16="http://schemas.microsoft.com/office/drawing/2014/main" xmlns="" id="{B079F250-A8D9-4AE8-B79C-FBAEE0F6BFEE}"/>
                </a:ext>
              </a:extLst>
            </p:cNvPr>
            <p:cNvSpPr/>
            <p:nvPr/>
          </p:nvSpPr>
          <p:spPr>
            <a:xfrm>
              <a:off x="3588589" y="5862731"/>
              <a:ext cx="6314536" cy="0"/>
            </a:xfrm>
            <a:custGeom>
              <a:avLst/>
              <a:gdLst>
                <a:gd name="connsiteX0" fmla="*/ 0 w 6314536"/>
                <a:gd name="connsiteY0" fmla="*/ 0 h 0"/>
                <a:gd name="connsiteX1" fmla="*/ 6314536 w 6314536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14536">
                  <a:moveTo>
                    <a:pt x="0" y="0"/>
                  </a:moveTo>
                  <a:lnTo>
                    <a:pt x="6314536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4795" y="2483468"/>
            <a:ext cx="6521450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602937" y="3229892"/>
            <a:ext cx="5049911" cy="266069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名学生中每名学生的考试成绩由学生号和课程名共同确定，因此，待处理的原始数据是二维数据。解决该问题需要两步，其中第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步是一个迭代过程，对每名学生将其在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门课程上的成绩相加得到总成绩；第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步也是一个迭代过程，输出每名学生的总成绩。算法如下表所示。</a:t>
            </a:r>
          </a:p>
        </p:txBody>
      </p:sp>
      <p:sp>
        <p:nvSpPr>
          <p:cNvPr id="45" name="Rectangle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3707805" y="2745814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A5F9A7D0-2544-44B5-A9CF-4AE21AAE2D85}"/>
              </a:ext>
            </a:extLst>
          </p:cNvPr>
          <p:cNvGrpSpPr/>
          <p:nvPr/>
        </p:nvGrpSpPr>
        <p:grpSpPr>
          <a:xfrm>
            <a:off x="964369" y="1125195"/>
            <a:ext cx="10327045" cy="904206"/>
            <a:chOff x="679948" y="1028702"/>
            <a:chExt cx="10327045" cy="904206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xmlns="" id="{CBF7BD7F-4A9E-4893-AA74-0028BE9DF1AF}"/>
                </a:ext>
              </a:extLst>
            </p:cNvPr>
            <p:cNvSpPr/>
            <p:nvPr/>
          </p:nvSpPr>
          <p:spPr>
            <a:xfrm>
              <a:off x="749029" y="1070043"/>
              <a:ext cx="10205483" cy="821523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流程图: 手动输入 39">
              <a:extLst>
                <a:ext uri="{FF2B5EF4-FFF2-40B4-BE49-F238E27FC236}">
                  <a16:creationId xmlns:a16="http://schemas.microsoft.com/office/drawing/2014/main" xmlns="" id="{50926464-20EF-4B69-B021-399D29E356C9}"/>
                </a:ext>
              </a:extLst>
            </p:cNvPr>
            <p:cNvSpPr/>
            <p:nvPr/>
          </p:nvSpPr>
          <p:spPr>
            <a:xfrm rot="5400000">
              <a:off x="954988" y="822740"/>
              <a:ext cx="899914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xmlns="" id="{C8680228-D2C3-408C-B611-205B0D8EA8AD}"/>
                </a:ext>
              </a:extLst>
            </p:cNvPr>
            <p:cNvSpPr txBox="1"/>
            <p:nvPr/>
          </p:nvSpPr>
          <p:spPr>
            <a:xfrm>
              <a:off x="679948" y="1254644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xmlns="" id="{4456F269-EF12-47C9-93EB-A2C33352E089}"/>
                </a:ext>
              </a:extLst>
            </p:cNvPr>
            <p:cNvSpPr txBox="1"/>
            <p:nvPr/>
          </p:nvSpPr>
          <p:spPr>
            <a:xfrm>
              <a:off x="2116402" y="1060569"/>
              <a:ext cx="86558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设乙班共有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名学生，期末考试共考核语文、数学、英语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门课程，分别统计乙班每名学生在这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门课程上的总成绩。</a:t>
              </a:r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xmlns="" id="{C76D7DA6-7923-4180-B6DB-87B7275273C1}"/>
                </a:ext>
              </a:extLst>
            </p:cNvPr>
            <p:cNvGrpSpPr/>
            <p:nvPr/>
          </p:nvGrpSpPr>
          <p:grpSpPr>
            <a:xfrm>
              <a:off x="10854179" y="1033137"/>
              <a:ext cx="152814" cy="165397"/>
              <a:chOff x="10872285" y="1015031"/>
              <a:chExt cx="152814" cy="165397"/>
            </a:xfrm>
          </p:grpSpPr>
          <p:cxnSp>
            <p:nvCxnSpPr>
              <p:cNvPr id="50" name="直接连接符 49">
                <a:extLst>
                  <a:ext uri="{FF2B5EF4-FFF2-40B4-BE49-F238E27FC236}">
                    <a16:creationId xmlns:a16="http://schemas.microsoft.com/office/drawing/2014/main" xmlns="" id="{ADB0B940-AD41-4FFD-BC90-C834F4D59D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72285" y="102041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xmlns="" id="{7B7F7CE7-73BE-4E87-8F92-CC3E7E2E8A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23306" y="1015031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xmlns="" id="{B8BC977F-50BC-4FE9-8CCE-4BDB9148C230}"/>
                </a:ext>
              </a:extLst>
            </p:cNvPr>
            <p:cNvGrpSpPr/>
            <p:nvPr/>
          </p:nvGrpSpPr>
          <p:grpSpPr>
            <a:xfrm rot="5400000">
              <a:off x="10845743" y="1771658"/>
              <a:ext cx="157103" cy="165397"/>
              <a:chOff x="6574690" y="-3669336"/>
              <a:chExt cx="157103" cy="165397"/>
            </a:xfrm>
          </p:grpSpPr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xmlns="" id="{E9EB401D-EC5C-4C33-87F2-252D1DE001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4690" y="-366893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>
                <a:extLst>
                  <a:ext uri="{FF2B5EF4-FFF2-40B4-BE49-F238E27FC236}">
                    <a16:creationId xmlns:a16="http://schemas.microsoft.com/office/drawing/2014/main" xmlns="" id="{84B25E8F-9C30-432F-A020-2F06AB9484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31793" y="-3669336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390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0ADAC2C7-004A-4FE6-8EA7-D23FAD0AAE53}"/>
              </a:ext>
            </a:extLst>
          </p:cNvPr>
          <p:cNvGrpSpPr/>
          <p:nvPr/>
        </p:nvGrpSpPr>
        <p:grpSpPr>
          <a:xfrm>
            <a:off x="1537539" y="1613140"/>
            <a:ext cx="9021193" cy="4028536"/>
            <a:chOff x="1537539" y="1613140"/>
            <a:chExt cx="9021193" cy="4028536"/>
          </a:xfrm>
        </p:grpSpPr>
        <p:sp>
          <p:nvSpPr>
            <p:cNvPr id="3" name="任意多边形: 形状 1">
              <a:extLst>
                <a:ext uri="{FF2B5EF4-FFF2-40B4-BE49-F238E27FC236}">
                  <a16:creationId xmlns:a16="http://schemas.microsoft.com/office/drawing/2014/main" xmlns="" id="{71B5749C-67BA-4A83-818F-33093CDF0D58}"/>
                </a:ext>
              </a:extLst>
            </p:cNvPr>
            <p:cNvSpPr/>
            <p:nvPr/>
          </p:nvSpPr>
          <p:spPr>
            <a:xfrm>
              <a:off x="1630392" y="1613140"/>
              <a:ext cx="8902461" cy="0"/>
            </a:xfrm>
            <a:custGeom>
              <a:avLst/>
              <a:gdLst>
                <a:gd name="connsiteX0" fmla="*/ 0 w 8902461"/>
                <a:gd name="connsiteY0" fmla="*/ 0 h 0"/>
                <a:gd name="connsiteX1" fmla="*/ 8902461 w 890246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2461">
                  <a:moveTo>
                    <a:pt x="0" y="0"/>
                  </a:moveTo>
                  <a:lnTo>
                    <a:pt x="8902461" y="0"/>
                  </a:lnTo>
                </a:path>
              </a:pathLst>
            </a:custGeom>
            <a:noFill/>
            <a:ln w="571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xmlns="" id="{41721F9D-7086-48A8-9964-577876A54733}"/>
                </a:ext>
              </a:extLst>
            </p:cNvPr>
            <p:cNvSpPr/>
            <p:nvPr/>
          </p:nvSpPr>
          <p:spPr>
            <a:xfrm>
              <a:off x="1630392" y="5641676"/>
              <a:ext cx="8902461" cy="0"/>
            </a:xfrm>
            <a:custGeom>
              <a:avLst/>
              <a:gdLst>
                <a:gd name="connsiteX0" fmla="*/ 0 w 8902461"/>
                <a:gd name="connsiteY0" fmla="*/ 0 h 0"/>
                <a:gd name="connsiteX1" fmla="*/ 8902461 w 8902461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02461">
                  <a:moveTo>
                    <a:pt x="0" y="0"/>
                  </a:moveTo>
                  <a:lnTo>
                    <a:pt x="8902461" y="0"/>
                  </a:lnTo>
                </a:path>
              </a:pathLst>
            </a:custGeom>
            <a:noFill/>
            <a:ln w="571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任意多边形: 形状 2">
              <a:extLst>
                <a:ext uri="{FF2B5EF4-FFF2-40B4-BE49-F238E27FC236}">
                  <a16:creationId xmlns:a16="http://schemas.microsoft.com/office/drawing/2014/main" xmlns="" id="{F0CB5488-9524-4FC2-8584-447CA9F48476}"/>
                </a:ext>
              </a:extLst>
            </p:cNvPr>
            <p:cNvSpPr/>
            <p:nvPr/>
          </p:nvSpPr>
          <p:spPr>
            <a:xfrm>
              <a:off x="2337758" y="1621766"/>
              <a:ext cx="0" cy="4019909"/>
            </a:xfrm>
            <a:custGeom>
              <a:avLst/>
              <a:gdLst>
                <a:gd name="connsiteX0" fmla="*/ 0 w 0"/>
                <a:gd name="connsiteY0" fmla="*/ 0 h 4019909"/>
                <a:gd name="connsiteX1" fmla="*/ 0 w 0"/>
                <a:gd name="connsiteY1" fmla="*/ 4019909 h 4019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019909">
                  <a:moveTo>
                    <a:pt x="0" y="0"/>
                  </a:moveTo>
                  <a:lnTo>
                    <a:pt x="0" y="4019909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任意多边形: 形状 4">
              <a:extLst>
                <a:ext uri="{FF2B5EF4-FFF2-40B4-BE49-F238E27FC236}">
                  <a16:creationId xmlns:a16="http://schemas.microsoft.com/office/drawing/2014/main" xmlns="" id="{8F38DFF3-28B0-4683-A918-13903A691A8E}"/>
                </a:ext>
              </a:extLst>
            </p:cNvPr>
            <p:cNvSpPr/>
            <p:nvPr/>
          </p:nvSpPr>
          <p:spPr>
            <a:xfrm>
              <a:off x="1630392" y="2562045"/>
              <a:ext cx="8928340" cy="0"/>
            </a:xfrm>
            <a:custGeom>
              <a:avLst/>
              <a:gdLst>
                <a:gd name="connsiteX0" fmla="*/ 0 w 8928340"/>
                <a:gd name="connsiteY0" fmla="*/ 0 h 0"/>
                <a:gd name="connsiteX1" fmla="*/ 8928340 w 89283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28340">
                  <a:moveTo>
                    <a:pt x="0" y="0"/>
                  </a:moveTo>
                  <a:lnTo>
                    <a:pt x="8928340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xmlns="" id="{DAEDE772-DB74-4862-97C7-798BDED26C37}"/>
                </a:ext>
              </a:extLst>
            </p:cNvPr>
            <p:cNvSpPr/>
            <p:nvPr/>
          </p:nvSpPr>
          <p:spPr>
            <a:xfrm>
              <a:off x="1630392" y="4692769"/>
              <a:ext cx="8928340" cy="0"/>
            </a:xfrm>
            <a:custGeom>
              <a:avLst/>
              <a:gdLst>
                <a:gd name="connsiteX0" fmla="*/ 0 w 8928340"/>
                <a:gd name="connsiteY0" fmla="*/ 0 h 0"/>
                <a:gd name="connsiteX1" fmla="*/ 8928340 w 89283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928340">
                  <a:moveTo>
                    <a:pt x="0" y="0"/>
                  </a:moveTo>
                  <a:lnTo>
                    <a:pt x="8928340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xmlns="" id="{2F99FBD9-B37E-47E2-8E09-833B18AC9C2E}"/>
                </a:ext>
              </a:extLst>
            </p:cNvPr>
            <p:cNvSpPr txBox="1"/>
            <p:nvPr/>
          </p:nvSpPr>
          <p:spPr>
            <a:xfrm>
              <a:off x="1537539" y="1856760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步骤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xmlns="" id="{95B0B334-D3B3-4889-9486-215A83F1D9D0}"/>
                </a:ext>
              </a:extLst>
            </p:cNvPr>
            <p:cNvSpPr txBox="1"/>
            <p:nvPr/>
          </p:nvSpPr>
          <p:spPr>
            <a:xfrm>
              <a:off x="5467462" y="1869547"/>
              <a:ext cx="11849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处     理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xmlns="" id="{876A1B26-933B-43E7-9BC6-33605BB537A8}"/>
                </a:ext>
              </a:extLst>
            </p:cNvPr>
            <p:cNvSpPr txBox="1"/>
            <p:nvPr/>
          </p:nvSpPr>
          <p:spPr>
            <a:xfrm>
              <a:off x="1702229" y="3396575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xmlns="" id="{FDF8E2D9-9A51-47C1-BD80-9B2384C5E043}"/>
                </a:ext>
              </a:extLst>
            </p:cNvPr>
            <p:cNvSpPr txBox="1"/>
            <p:nvPr/>
          </p:nvSpPr>
          <p:spPr>
            <a:xfrm>
              <a:off x="1688695" y="4946983"/>
              <a:ext cx="33855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F6CC2180-1299-45D6-AC65-3C69FCA07BC6}"/>
                </a:ext>
              </a:extLst>
            </p:cNvPr>
            <p:cNvGrpSpPr/>
            <p:nvPr/>
          </p:nvGrpSpPr>
          <p:grpSpPr>
            <a:xfrm>
              <a:off x="2417435" y="2475100"/>
              <a:ext cx="7810151" cy="2217669"/>
              <a:chOff x="2417435" y="1284656"/>
              <a:chExt cx="7810151" cy="2217669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xmlns="" id="{7E9D43D4-8384-474E-B662-0ACEDED6A715}"/>
                  </a:ext>
                </a:extLst>
              </p:cNvPr>
              <p:cNvSpPr txBox="1"/>
              <p:nvPr/>
            </p:nvSpPr>
            <p:spPr>
              <a:xfrm>
                <a:off x="2417435" y="1284656"/>
                <a:ext cx="7810151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令第</a:t>
                </a:r>
                <a:r>
                  <a:rPr lang="en-US" altLang="zh-CN" sz="2400" dirty="0" err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i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名学生在语文、数学、英语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3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门课程上的成绩分别为</a:t>
                </a:r>
                <a:endPara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 smtClean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i</a:t>
                </a:r>
                <a:r>
                  <a:rPr lang="zh-CN" altLang="en-US" sz="2400" dirty="0" smtClean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的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取值范围事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到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，进行如下操作：</a:t>
                </a:r>
                <a:endPara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aphicFrame>
            <p:nvGraphicFramePr>
              <p:cNvPr id="14" name="对象 13">
                <a:extLst>
                  <a:ext uri="{FF2B5EF4-FFF2-40B4-BE49-F238E27FC236}">
                    <a16:creationId xmlns:a16="http://schemas.microsoft.com/office/drawing/2014/main" xmlns="" id="{38C6B99D-2DFF-4AE4-AB39-B7EC2F51E702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2511400" y="1879679"/>
              <a:ext cx="3777635" cy="55735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83" name="Equation" r:id="rId3" imgW="1549080" imgH="228600" progId="Equation.DSMT4">
                      <p:embed/>
                    </p:oleObj>
                  </mc:Choice>
                  <mc:Fallback>
                    <p:oleObj name="Equation" r:id="rId3" imgW="1549080" imgH="228600" progId="Equation.DSMT4">
                      <p:embed/>
                      <p:pic>
                        <p:nvPicPr>
                          <p:cNvPr id="8" name="对象 7">
                            <a:extLst>
                              <a:ext uri="{FF2B5EF4-FFF2-40B4-BE49-F238E27FC236}">
                                <a16:creationId xmlns:a16="http://schemas.microsoft.com/office/drawing/2014/main" xmlns="" id="{38C6B99D-2DFF-4AE4-AB39-B7EC2F51E70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2511400" y="1879679"/>
                            <a:ext cx="3777635" cy="557356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5" name="对象 14">
                <a:extLst>
                  <a:ext uri="{FF2B5EF4-FFF2-40B4-BE49-F238E27FC236}">
                    <a16:creationId xmlns:a16="http://schemas.microsoft.com/office/drawing/2014/main" xmlns="" id="{CC46903B-8F01-49D1-9F00-ABA0CFABE7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4230732"/>
                  </p:ext>
                </p:extLst>
              </p:nvPr>
            </p:nvGraphicFramePr>
            <p:xfrm>
              <a:off x="3137978" y="2945112"/>
              <a:ext cx="4768850" cy="55721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84" name="Equation" r:id="rId5" imgW="1955520" imgH="228600" progId="Equation.DSMT4">
                      <p:embed/>
                    </p:oleObj>
                  </mc:Choice>
                  <mc:Fallback>
                    <p:oleObj name="Equation" r:id="rId5" imgW="1955520" imgH="228600" progId="Equation.DSMT4">
                      <p:embed/>
                      <p:pic>
                        <p:nvPicPr>
                          <p:cNvPr id="17" name="对象 16">
                            <a:extLst>
                              <a:ext uri="{FF2B5EF4-FFF2-40B4-BE49-F238E27FC236}">
                                <a16:creationId xmlns:a16="http://schemas.microsoft.com/office/drawing/2014/main" xmlns="" id="{CC46903B-8F01-49D1-9F00-ABA0CFABE73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3137978" y="2945112"/>
                            <a:ext cx="4768850" cy="557213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4A952FAB-A07B-4881-8C6E-3E936AC43840}"/>
                </a:ext>
              </a:extLst>
            </p:cNvPr>
            <p:cNvGrpSpPr/>
            <p:nvPr/>
          </p:nvGrpSpPr>
          <p:grpSpPr>
            <a:xfrm>
              <a:off x="2579525" y="4770422"/>
              <a:ext cx="7545655" cy="646331"/>
              <a:chOff x="1889504" y="5372696"/>
              <a:chExt cx="7545655" cy="646331"/>
            </a:xfrm>
          </p:grpSpPr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xmlns="" id="{4A6C6D62-C236-4AF7-B36F-CC02B853939E}"/>
                  </a:ext>
                </a:extLst>
              </p:cNvPr>
              <p:cNvSpPr txBox="1"/>
              <p:nvPr/>
            </p:nvSpPr>
            <p:spPr>
              <a:xfrm>
                <a:off x="1889504" y="5372696"/>
                <a:ext cx="754565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将每名学生的总成绩  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         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输出，</a:t>
                </a:r>
                <a:r>
                  <a:rPr lang="en-US" altLang="zh-CN" sz="2400" dirty="0" err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i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的取值范围是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到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</a:t>
                </a:r>
              </a:p>
            </p:txBody>
          </p:sp>
          <p:graphicFrame>
            <p:nvGraphicFramePr>
              <p:cNvPr id="18" name="对象 17">
                <a:extLst>
                  <a:ext uri="{FF2B5EF4-FFF2-40B4-BE49-F238E27FC236}">
                    <a16:creationId xmlns:a16="http://schemas.microsoft.com/office/drawing/2014/main" xmlns="" id="{0E621782-D0BF-41B4-8977-8356F524A34F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4802527" y="5521758"/>
              <a:ext cx="720664" cy="46328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85" name="Equation" r:id="rId7" imgW="355320" imgH="228600" progId="Equation.DSMT4">
                      <p:embed/>
                    </p:oleObj>
                  </mc:Choice>
                  <mc:Fallback>
                    <p:oleObj name="Equation" r:id="rId7" imgW="355320" imgH="228600" progId="Equation.DSMT4">
                      <p:embed/>
                      <p:pic>
                        <p:nvPicPr>
                          <p:cNvPr id="16" name="对象 15">
                            <a:extLst>
                              <a:ext uri="{FF2B5EF4-FFF2-40B4-BE49-F238E27FC236}">
                                <a16:creationId xmlns:a16="http://schemas.microsoft.com/office/drawing/2014/main" xmlns="" id="{0E621782-D0BF-41B4-8977-8356F524A34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4802527" y="5521758"/>
                            <a:ext cx="720664" cy="463284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</p:spTree>
    <p:extLst>
      <p:ext uri="{BB962C8B-B14F-4D97-AF65-F5344CB8AC3E}">
        <p14:creationId xmlns:p14="http://schemas.microsoft.com/office/powerpoint/2010/main" val="1042775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198" y="3884368"/>
            <a:ext cx="8953421" cy="2827884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674574" y="4172296"/>
            <a:ext cx="6465573" cy="26254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指定了数组中每一个元素的类型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4EEFAFC-0FD7-47B0-A441-1FF7FD926D9B}"/>
              </a:ext>
            </a:extLst>
          </p:cNvPr>
          <p:cNvGrpSpPr/>
          <p:nvPr/>
        </p:nvGrpSpPr>
        <p:grpSpPr>
          <a:xfrm>
            <a:off x="515938" y="907677"/>
            <a:ext cx="6131750" cy="461665"/>
            <a:chOff x="515938" y="1091211"/>
            <a:chExt cx="6131750" cy="46166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BBA1493D-FE04-4F90-B203-5F3A10D60D9E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xmlns="" id="{1DA8B904-E4F0-45B6-9751-F4F15E43FBF9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25">
                <a:extLst>
                  <a:ext uri="{FF2B5EF4-FFF2-40B4-BE49-F238E27FC236}">
                    <a16:creationId xmlns:a16="http://schemas.microsoft.com/office/drawing/2014/main" xmlns="" id="{6B5B638E-FCBC-4139-8121-82AE5D5FB689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xmlns="" id="{64AF0F13-E5CE-4BA8-BF9A-7400046E3741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xmlns="" id="{85F374FE-F1D8-4357-8D8C-76A92C181149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xmlns="" id="{F8B19A9F-4EF9-4640-9DBC-3D5B7C18DA68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xmlns="" id="{2235A6A8-D218-4E66-A219-ACA2C7D70A36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xmlns="" id="{0330138A-F5E7-488F-95C5-A76AEBE33F86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38">
                <a:extLst>
                  <a:ext uri="{FF2B5EF4-FFF2-40B4-BE49-F238E27FC236}">
                    <a16:creationId xmlns:a16="http://schemas.microsoft.com/office/drawing/2014/main" xmlns="" id="{B39FCDE0-D252-4032-B037-9B0F731D0F7E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xmlns="" id="{E30E48EE-C670-4A01-A609-AAF7D392ADB6}"/>
                </a:ext>
              </a:extLst>
            </p:cNvPr>
            <p:cNvSpPr txBox="1"/>
            <p:nvPr/>
          </p:nvSpPr>
          <p:spPr>
            <a:xfrm>
              <a:off x="981504" y="1091211"/>
              <a:ext cx="56661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提供的二维数组存储二维数据</a:t>
              </a: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E926675D-6372-4CEA-A85B-18D736D98191}"/>
              </a:ext>
            </a:extLst>
          </p:cNvPr>
          <p:cNvGrpSpPr/>
          <p:nvPr/>
        </p:nvGrpSpPr>
        <p:grpSpPr>
          <a:xfrm>
            <a:off x="1031199" y="1542005"/>
            <a:ext cx="9756302" cy="2115595"/>
            <a:chOff x="4188196" y="2127479"/>
            <a:chExt cx="3910692" cy="3650794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xmlns="" id="{74F5A7BF-4E0E-44A1-B7F1-53E7D1F673E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054C73B3-FEE2-4FC8-BA04-B330A5785312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7" name="矩形: 圆角 46">
                <a:extLst>
                  <a:ext uri="{FF2B5EF4-FFF2-40B4-BE49-F238E27FC236}">
                    <a16:creationId xmlns:a16="http://schemas.microsoft.com/office/drawing/2014/main" xmlns="" id="{F28E6761-54FC-453B-A67B-E51D2BFB9A47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xmlns="" id="{FCA5037F-65E9-4A1E-BD03-8B4602D7F3E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任意多边形 93">
                <a:extLst>
                  <a:ext uri="{FF2B5EF4-FFF2-40B4-BE49-F238E27FC236}">
                    <a16:creationId xmlns:a16="http://schemas.microsoft.com/office/drawing/2014/main" xmlns="" id="{46052271-85FB-4B10-A601-CA86434B604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xmlns="" id="{8D7B3083-69D1-4E09-B373-26525E86D9F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xmlns="" id="{C03C348C-8BD8-424A-93D5-F2EFF1F4543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xmlns="" id="{73BE4E6A-58F0-4A3A-8A97-80459143D2E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xmlns="" id="{441FD1F2-8DC2-460A-9D63-0E976561F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4FD1B8FE-5E31-4930-A977-616DCCDA37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文本框 51">
            <a:extLst>
              <a:ext uri="{FF2B5EF4-FFF2-40B4-BE49-F238E27FC236}">
                <a16:creationId xmlns:a16="http://schemas.microsoft.com/office/drawing/2014/main" xmlns="" id="{9E8986E7-9D8C-474B-9662-195A5A959A3C}"/>
              </a:ext>
            </a:extLst>
          </p:cNvPr>
          <p:cNvSpPr txBox="1"/>
          <p:nvPr/>
        </p:nvSpPr>
        <p:spPr>
          <a:xfrm>
            <a:off x="2065296" y="1675210"/>
            <a:ext cx="802982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对于二维数据的存储问题，可以使用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提供的二维数组。二维数组的定义形式为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&gt;[&lt;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1&gt;][&lt;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2&gt;];</a:t>
            </a:r>
          </a:p>
          <a:p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481742D8-F4C0-445F-8D20-85C9F585C3D5}"/>
              </a:ext>
            </a:extLst>
          </p:cNvPr>
          <p:cNvSpPr/>
          <p:nvPr/>
        </p:nvSpPr>
        <p:spPr>
          <a:xfrm>
            <a:off x="1674574" y="4774060"/>
            <a:ext cx="7817296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分别表示所存储的二维数据的行数和列数、必须是整型常量、整型符号常量或枚举常量。</a:t>
            </a:r>
          </a:p>
        </p:txBody>
      </p:sp>
    </p:spTree>
    <p:extLst>
      <p:ext uri="{BB962C8B-B14F-4D97-AF65-F5344CB8AC3E}">
        <p14:creationId xmlns:p14="http://schemas.microsoft.com/office/powerpoint/2010/main" val="39872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52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6610" y="1918373"/>
            <a:ext cx="5526156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309731" y="2435088"/>
            <a:ext cx="4114799" cy="25933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score[2][3];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const int ROW = 2, COL = 3;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score[ROW][COL];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10996114" cy="539885"/>
            <a:chOff x="679948" y="1028702"/>
            <a:chExt cx="10996114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10205483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2116401" y="1060569"/>
              <a:ext cx="95596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如果要存储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门课程的成绩，就可以定义一个二维数组：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10854179" y="1033137"/>
              <a:ext cx="152814" cy="165397"/>
              <a:chOff x="10872285" y="1015031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72285" y="102041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023306" y="1015031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10838576" y="1375090"/>
              <a:ext cx="157104" cy="165397"/>
              <a:chOff x="6178122" y="-3662170"/>
              <a:chExt cx="15710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78122" y="-366176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5226" y="-3662170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7328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06794" y="833583"/>
            <a:ext cx="10490119" cy="967021"/>
            <a:chOff x="679946" y="950401"/>
            <a:chExt cx="10490119" cy="967021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960774" y="999472"/>
              <a:ext cx="9018759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）二维数组初始化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013879" y="1800604"/>
            <a:ext cx="88084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1&gt;][&lt;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2&gt;] = 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1N},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2N},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……,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MN}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[]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常量表达式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2&gt;] =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{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1N},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2N},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…,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M1,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M2, …,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MN}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1509331" y="1575151"/>
            <a:ext cx="8682278" cy="5094005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890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0467" y="2371357"/>
            <a:ext cx="8706678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071833" y="2871430"/>
            <a:ext cx="6124867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score[2][3] = {{90, 95, 85}, {97, 89, 83}};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0C1AEBB4-BC74-4C1E-ABDD-9FCD17156A52}"/>
              </a:ext>
            </a:extLst>
          </p:cNvPr>
          <p:cNvSpPr/>
          <p:nvPr/>
        </p:nvSpPr>
        <p:spPr>
          <a:xfrm>
            <a:off x="3071832" y="4099118"/>
            <a:ext cx="6611885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20000"/>
              </a:lnSpc>
              <a:buClr>
                <a:srgbClr val="7030A0"/>
              </a:buClr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score[][3] = {{90, 95, 85}, {97, 89, 83}};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01580" y="850448"/>
            <a:ext cx="11127964" cy="1188350"/>
            <a:chOff x="721721" y="943242"/>
            <a:chExt cx="9122447" cy="974181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9" y="984583"/>
              <a:ext cx="901064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流程图: 手动输入 1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917855" y="774412"/>
              <a:ext cx="974178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721721" y="1215868"/>
              <a:ext cx="1187764" cy="428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</a:t>
              </a:r>
              <a:r>
                <a:rPr lang="en-US" altLang="zh-CN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38572"/>
              <a:ext cx="7698815" cy="7821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在上述定义存储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名学生</a:t>
              </a:r>
              <a:r>
                <a:rPr lang="en-US" altLang="zh-CN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门课程成绩的二维数组的同时，可以为其进行初始化：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9691354" y="950402"/>
              <a:ext cx="152814" cy="165397"/>
              <a:chOff x="4855516" y="1023324"/>
              <a:chExt cx="152814" cy="165397"/>
            </a:xfrm>
          </p:grpSpPr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55516" y="102870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06534" y="102332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9683270" y="1758317"/>
              <a:ext cx="152814" cy="165397"/>
              <a:chOff x="6186412" y="2354598"/>
              <a:chExt cx="152814" cy="165397"/>
            </a:xfrm>
          </p:grpSpPr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2" y="235460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连接符 18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2354598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0261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1008</Words>
  <Application>Microsoft Office PowerPoint</Application>
  <PresentationFormat>Custom</PresentationFormat>
  <Paragraphs>91</Paragraphs>
  <Slides>11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主题​​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61</cp:revision>
  <dcterms:created xsi:type="dcterms:W3CDTF">2018-07-20T07:37:48Z</dcterms:created>
  <dcterms:modified xsi:type="dcterms:W3CDTF">2019-11-03T01:27:53Z</dcterms:modified>
</cp:coreProperties>
</file>

<file path=docProps/thumbnail.jpeg>
</file>